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0" r:id="rId1"/>
    <p:sldMasterId id="2147483671" r:id="rId2"/>
  </p:sldMasterIdLst>
  <p:notesMasterIdLst>
    <p:notesMasterId r:id="rId32"/>
  </p:notesMasterIdLst>
  <p:sldIdLst>
    <p:sldId id="256" r:id="rId3"/>
    <p:sldId id="257" r:id="rId4"/>
    <p:sldId id="258" r:id="rId5"/>
    <p:sldId id="259" r:id="rId6"/>
    <p:sldId id="260" r:id="rId7"/>
    <p:sldId id="276" r:id="rId8"/>
    <p:sldId id="277" r:id="rId9"/>
    <p:sldId id="261" r:id="rId10"/>
    <p:sldId id="279" r:id="rId11"/>
    <p:sldId id="280" r:id="rId12"/>
    <p:sldId id="278" r:id="rId13"/>
    <p:sldId id="264" r:id="rId14"/>
    <p:sldId id="293" r:id="rId15"/>
    <p:sldId id="294" r:id="rId16"/>
    <p:sldId id="295" r:id="rId17"/>
    <p:sldId id="296" r:id="rId18"/>
    <p:sldId id="297" r:id="rId19"/>
    <p:sldId id="298" r:id="rId20"/>
    <p:sldId id="281" r:id="rId21"/>
    <p:sldId id="282" r:id="rId22"/>
    <p:sldId id="283" r:id="rId23"/>
    <p:sldId id="284" r:id="rId24"/>
    <p:sldId id="285" r:id="rId25"/>
    <p:sldId id="286" r:id="rId26"/>
    <p:sldId id="287" r:id="rId27"/>
    <p:sldId id="288" r:id="rId28"/>
    <p:sldId id="292" r:id="rId29"/>
    <p:sldId id="291" r:id="rId30"/>
    <p:sldId id="275" r:id="rId31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0" d="100"/>
          <a:sy n="80" d="100"/>
        </p:scale>
        <p:origin x="754" y="53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heme" Target="theme/theme1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456870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710661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9d6729465b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9d6729465b_1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37415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751584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279854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442920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389087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776354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915161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3057179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3241338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6581604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3885425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2538427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8765149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0735856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54393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335358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753889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2321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14"/>
          <p:cNvSpPr txBox="1"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8000"/>
              <a:buFont typeface="Calibri"/>
              <a:buNone/>
              <a:defRPr sz="800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4"/>
          <p:cNvSpPr txBox="1"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400"/>
              <a:buNone/>
              <a:defRPr sz="24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/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cxnSp>
        <p:nvCxnSpPr>
          <p:cNvPr id="92" name="Google Shape;92;p14"/>
          <p:cNvCxnSpPr/>
          <p:nvPr/>
        </p:nvCxnSpPr>
        <p:spPr>
          <a:xfrm>
            <a:off x="1207658" y="4474741"/>
            <a:ext cx="9875520" cy="0"/>
          </a:xfrm>
          <a:prstGeom prst="straightConnector1">
            <a:avLst/>
          </a:prstGeom>
          <a:noFill/>
          <a:ln w="12700" cap="flat" cmpd="sng">
            <a:solidFill>
              <a:srgbClr val="3F3F3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3" name="Google Shape;93;p14"/>
          <p:cNvSpPr txBox="1">
            <a:spLocks noGrp="1"/>
          </p:cNvSpPr>
          <p:nvPr>
            <p:ph type="dt" idx="10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4"/>
          <p:cNvSpPr txBox="1">
            <a:spLocks noGrp="1"/>
          </p:cNvSpPr>
          <p:nvPr>
            <p:ph type="ftr" idx="11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4"/>
          <p:cNvSpPr txBox="1">
            <a:spLocks noGrp="1"/>
          </p:cNvSpPr>
          <p:nvPr>
            <p:ph type="sldNum" idx="12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6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16"/>
          <p:cNvSpPr txBox="1"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2pPr>
            <a:lvl3pPr marL="1371600" lvl="2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3pPr>
            <a:lvl4pPr marL="1828800" lvl="3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4pPr>
            <a:lvl5pPr marL="2286000" lvl="4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104" name="Google Shape;104;p16"/>
          <p:cNvSpPr txBox="1">
            <a:spLocks noGrp="1"/>
          </p:cNvSpPr>
          <p:nvPr>
            <p:ph type="dt" idx="10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6"/>
          <p:cNvSpPr txBox="1">
            <a:spLocks noGrp="1"/>
          </p:cNvSpPr>
          <p:nvPr>
            <p:ph type="ftr" idx="11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16"/>
          <p:cNvSpPr txBox="1">
            <a:spLocks noGrp="1"/>
          </p:cNvSpPr>
          <p:nvPr>
            <p:ph type="sldNum" idx="12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" type="secHead">
  <p:cSld name="SECTION_HEADER">
    <p:bg>
      <p:bgPr>
        <a:solidFill>
          <a:schemeClr val="lt1"/>
        </a:solid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7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17"/>
          <p:cNvSpPr txBox="1"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8000"/>
              <a:buFont typeface="Calibri"/>
              <a:buNone/>
              <a:defRPr sz="8000" b="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17"/>
          <p:cNvSpPr txBox="1"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400"/>
              <a:buNone/>
              <a:defRPr sz="24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cxnSp>
        <p:nvCxnSpPr>
          <p:cNvPr id="111" name="Google Shape;111;p17"/>
          <p:cNvCxnSpPr/>
          <p:nvPr/>
        </p:nvCxnSpPr>
        <p:spPr>
          <a:xfrm>
            <a:off x="1207658" y="4485132"/>
            <a:ext cx="9875520" cy="0"/>
          </a:xfrm>
          <a:prstGeom prst="straightConnector1">
            <a:avLst/>
          </a:prstGeom>
          <a:noFill/>
          <a:ln w="12700" cap="flat" cmpd="sng">
            <a:solidFill>
              <a:srgbClr val="3F3F3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2" name="Google Shape;112;p17"/>
          <p:cNvSpPr txBox="1">
            <a:spLocks noGrp="1"/>
          </p:cNvSpPr>
          <p:nvPr>
            <p:ph type="dt" idx="10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17"/>
          <p:cNvSpPr txBox="1">
            <a:spLocks noGrp="1"/>
          </p:cNvSpPr>
          <p:nvPr>
            <p:ph type="ftr" idx="11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17"/>
          <p:cNvSpPr txBox="1">
            <a:spLocks noGrp="1"/>
          </p:cNvSpPr>
          <p:nvPr>
            <p:ph type="sldNum" idx="12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8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8"/>
          <p:cNvSpPr txBox="1">
            <a:spLocks noGrp="1"/>
          </p:cNvSpPr>
          <p:nvPr>
            <p:ph type="body" idx="1"/>
          </p:nvPr>
        </p:nvSpPr>
        <p:spPr>
          <a:xfrm>
            <a:off x="1097280" y="2120900"/>
            <a:ext cx="4639736" cy="3748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2pPr>
            <a:lvl3pPr marL="1371600" lvl="2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3pPr>
            <a:lvl4pPr marL="1828800" lvl="3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4pPr>
            <a:lvl5pPr marL="2286000" lvl="4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118" name="Google Shape;118;p18"/>
          <p:cNvSpPr txBox="1">
            <a:spLocks noGrp="1"/>
          </p:cNvSpPr>
          <p:nvPr>
            <p:ph type="body" idx="2"/>
          </p:nvPr>
        </p:nvSpPr>
        <p:spPr>
          <a:xfrm>
            <a:off x="6515944" y="2120900"/>
            <a:ext cx="4639736" cy="37481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2pPr>
            <a:lvl3pPr marL="1371600" lvl="2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3pPr>
            <a:lvl4pPr marL="1828800" lvl="3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4pPr>
            <a:lvl5pPr marL="2286000" lvl="4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119" name="Google Shape;119;p18"/>
          <p:cNvSpPr txBox="1">
            <a:spLocks noGrp="1"/>
          </p:cNvSpPr>
          <p:nvPr>
            <p:ph type="dt" idx="10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18"/>
          <p:cNvSpPr txBox="1">
            <a:spLocks noGrp="1"/>
          </p:cNvSpPr>
          <p:nvPr>
            <p:ph type="ftr" idx="11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18"/>
          <p:cNvSpPr txBox="1">
            <a:spLocks noGrp="1"/>
          </p:cNvSpPr>
          <p:nvPr>
            <p:ph type="sldNum" idx="12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9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19"/>
          <p:cNvSpPr txBox="1"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 sz="2000" b="0" cap="none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25" name="Google Shape;125;p19"/>
          <p:cNvSpPr txBox="1">
            <a:spLocks noGrp="1"/>
          </p:cNvSpPr>
          <p:nvPr>
            <p:ph type="body" idx="2"/>
          </p:nvPr>
        </p:nvSpPr>
        <p:spPr>
          <a:xfrm>
            <a:off x="1097280" y="2958274"/>
            <a:ext cx="4639736" cy="2910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2pPr>
            <a:lvl3pPr marL="1371600" lvl="2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3pPr>
            <a:lvl4pPr marL="1828800" lvl="3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4pPr>
            <a:lvl5pPr marL="2286000" lvl="4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126" name="Google Shape;126;p19"/>
          <p:cNvSpPr txBox="1">
            <a:spLocks noGrp="1"/>
          </p:cNvSpPr>
          <p:nvPr>
            <p:ph type="body" idx="3"/>
          </p:nvPr>
        </p:nvSpPr>
        <p:spPr>
          <a:xfrm>
            <a:off x="6515944" y="2057400"/>
            <a:ext cx="4639736" cy="736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 sz="2000" b="0" cap="none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27" name="Google Shape;127;p19"/>
          <p:cNvSpPr txBox="1">
            <a:spLocks noGrp="1"/>
          </p:cNvSpPr>
          <p:nvPr>
            <p:ph type="body" idx="4"/>
          </p:nvPr>
        </p:nvSpPr>
        <p:spPr>
          <a:xfrm>
            <a:off x="6515944" y="2958273"/>
            <a:ext cx="4639736" cy="2910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2pPr>
            <a:lvl3pPr marL="1371600" lvl="2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3pPr>
            <a:lvl4pPr marL="1828800" lvl="3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4pPr>
            <a:lvl5pPr marL="2286000" lvl="4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128" name="Google Shape;128;p19"/>
          <p:cNvSpPr txBox="1">
            <a:spLocks noGrp="1"/>
          </p:cNvSpPr>
          <p:nvPr>
            <p:ph type="dt" idx="10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19"/>
          <p:cNvSpPr txBox="1">
            <a:spLocks noGrp="1"/>
          </p:cNvSpPr>
          <p:nvPr>
            <p:ph type="ftr" idx="11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19"/>
          <p:cNvSpPr txBox="1">
            <a:spLocks noGrp="1"/>
          </p:cNvSpPr>
          <p:nvPr>
            <p:ph type="sldNum" idx="12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0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20"/>
          <p:cNvSpPr txBox="1">
            <a:spLocks noGrp="1"/>
          </p:cNvSpPr>
          <p:nvPr>
            <p:ph type="dt" idx="10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20"/>
          <p:cNvSpPr txBox="1">
            <a:spLocks noGrp="1"/>
          </p:cNvSpPr>
          <p:nvPr>
            <p:ph type="ftr" idx="11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20"/>
          <p:cNvSpPr txBox="1">
            <a:spLocks noGrp="1"/>
          </p:cNvSpPr>
          <p:nvPr>
            <p:ph type="sldNum" idx="12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ntent with Caption" type="objTx">
  <p:cSld name="OBJECT_WITH_CAPTION_TEXT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1"/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21"/>
          <p:cNvSpPr txBox="1"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alibri"/>
              <a:buNone/>
              <a:defRPr sz="3600" b="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21"/>
          <p:cNvSpPr txBox="1">
            <a:spLocks noGrp="1"/>
          </p:cNvSpPr>
          <p:nvPr>
            <p:ph type="body" idx="1"/>
          </p:nvPr>
        </p:nvSpPr>
        <p:spPr>
          <a:xfrm>
            <a:off x="5458984" y="812799"/>
            <a:ext cx="5928344" cy="5294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2pPr>
            <a:lvl3pPr marL="1371600" lvl="2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3pPr>
            <a:lvl4pPr marL="1828800" lvl="3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4pPr>
            <a:lvl5pPr marL="2286000" lvl="4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140" name="Google Shape;140;p21"/>
          <p:cNvSpPr txBox="1">
            <a:spLocks noGrp="1"/>
          </p:cNvSpPr>
          <p:nvPr>
            <p:ph type="body" idx="2"/>
          </p:nvPr>
        </p:nvSpPr>
        <p:spPr>
          <a:xfrm>
            <a:off x="643465" y="3043050"/>
            <a:ext cx="3517567" cy="30645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41" name="Google Shape;141;p21"/>
          <p:cNvSpPr txBox="1">
            <a:spLocks noGrp="1"/>
          </p:cNvSpPr>
          <p:nvPr>
            <p:ph type="dt" idx="10"/>
          </p:nvPr>
        </p:nvSpPr>
        <p:spPr>
          <a:xfrm>
            <a:off x="643464" y="6446520"/>
            <a:ext cx="351756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21"/>
          <p:cNvSpPr txBox="1">
            <a:spLocks noGrp="1"/>
          </p:cNvSpPr>
          <p:nvPr>
            <p:ph type="ftr" idx="11"/>
          </p:nvPr>
        </p:nvSpPr>
        <p:spPr>
          <a:xfrm>
            <a:off x="5458983" y="6446520"/>
            <a:ext cx="53340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21"/>
          <p:cNvSpPr txBox="1">
            <a:spLocks noGrp="1"/>
          </p:cNvSpPr>
          <p:nvPr>
            <p:ph type="sldNum" idx="12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 sz="9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l">
              <a:spcBef>
                <a:spcPts val="0"/>
              </a:spcBef>
              <a:buNone/>
              <a:defRPr sz="9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l">
              <a:spcBef>
                <a:spcPts val="0"/>
              </a:spcBef>
              <a:buNone/>
              <a:defRPr sz="9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l">
              <a:spcBef>
                <a:spcPts val="0"/>
              </a:spcBef>
              <a:buNone/>
              <a:defRPr sz="9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l">
              <a:spcBef>
                <a:spcPts val="0"/>
              </a:spcBef>
              <a:buNone/>
              <a:defRPr sz="9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l">
              <a:spcBef>
                <a:spcPts val="0"/>
              </a:spcBef>
              <a:buNone/>
              <a:defRPr sz="9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l">
              <a:spcBef>
                <a:spcPts val="0"/>
              </a:spcBef>
              <a:buNone/>
              <a:defRPr sz="9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l">
              <a:spcBef>
                <a:spcPts val="0"/>
              </a:spcBef>
              <a:buNone/>
              <a:defRPr sz="9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l">
              <a:spcBef>
                <a:spcPts val="0"/>
              </a:spcBef>
              <a:buNone/>
              <a:defRPr sz="9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icture with Caption" type="picTx">
  <p:cSld name="PICTURE_WITH_CAPTION_TEXT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2"/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22"/>
          <p:cNvSpPr>
            <a:spLocks noGrp="1"/>
          </p:cNvSpPr>
          <p:nvPr>
            <p:ph type="pic" idx="2"/>
          </p:nvPr>
        </p:nvSpPr>
        <p:spPr>
          <a:xfrm>
            <a:off x="15" y="0"/>
            <a:ext cx="12191985" cy="457835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457200" tIns="457200" rIns="0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libri"/>
              <a:buNone/>
              <a:defRPr sz="32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Calibri"/>
              <a:buNone/>
              <a:defRPr sz="2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Calibri"/>
              <a:buNone/>
              <a:defRPr sz="2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7" name="Google Shape;147;p22"/>
          <p:cNvSpPr txBox="1"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alibri"/>
              <a:buNone/>
              <a:defRPr sz="3600" b="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22"/>
          <p:cNvSpPr txBox="1">
            <a:spLocks noGrp="1"/>
          </p:cNvSpPr>
          <p:nvPr>
            <p:ph type="body" idx="1"/>
          </p:nvPr>
        </p:nvSpPr>
        <p:spPr>
          <a:xfrm>
            <a:off x="1097279" y="5715000"/>
            <a:ext cx="10113264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F3F3F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49" name="Google Shape;149;p22"/>
          <p:cNvSpPr txBox="1">
            <a:spLocks noGrp="1"/>
          </p:cNvSpPr>
          <p:nvPr>
            <p:ph type="dt" idx="10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22"/>
          <p:cNvSpPr txBox="1">
            <a:spLocks noGrp="1"/>
          </p:cNvSpPr>
          <p:nvPr>
            <p:ph type="ftr" idx="11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22"/>
          <p:cNvSpPr txBox="1">
            <a:spLocks noGrp="1"/>
          </p:cNvSpPr>
          <p:nvPr>
            <p:ph type="sldNum" idx="12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3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23"/>
          <p:cNvSpPr txBox="1">
            <a:spLocks noGrp="1"/>
          </p:cNvSpPr>
          <p:nvPr>
            <p:ph type="body" idx="1"/>
          </p:nvPr>
        </p:nvSpPr>
        <p:spPr>
          <a:xfrm rot="5400000">
            <a:off x="4246034" y="-1040553"/>
            <a:ext cx="3760891" cy="100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0" rIns="45700" bIns="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2pPr>
            <a:lvl3pPr marL="1371600" lvl="2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3pPr>
            <a:lvl4pPr marL="1828800" lvl="3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4pPr>
            <a:lvl5pPr marL="2286000" lvl="4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155" name="Google Shape;155;p23"/>
          <p:cNvSpPr txBox="1">
            <a:spLocks noGrp="1"/>
          </p:cNvSpPr>
          <p:nvPr>
            <p:ph type="dt" idx="10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23"/>
          <p:cNvSpPr txBox="1">
            <a:spLocks noGrp="1"/>
          </p:cNvSpPr>
          <p:nvPr>
            <p:ph type="ftr" idx="11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23"/>
          <p:cNvSpPr txBox="1">
            <a:spLocks noGrp="1"/>
          </p:cNvSpPr>
          <p:nvPr>
            <p:ph type="sldNum" idx="12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Vertical Title and Text" type="vertTitleAndTx">
  <p:cSld name="VERTICAL_TITLE_AND_VERTICAL_TEXT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24"/>
          <p:cNvSpPr txBox="1">
            <a:spLocks noGrp="1"/>
          </p:cNvSpPr>
          <p:nvPr>
            <p:ph type="title"/>
          </p:nvPr>
        </p:nvSpPr>
        <p:spPr>
          <a:xfrm rot="5400000">
            <a:off x="7159401" y="1977801"/>
            <a:ext cx="575989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24"/>
          <p:cNvSpPr txBox="1">
            <a:spLocks noGrp="1"/>
          </p:cNvSpPr>
          <p:nvPr>
            <p:ph type="body" idx="1"/>
          </p:nvPr>
        </p:nvSpPr>
        <p:spPr>
          <a:xfrm rot="5400000">
            <a:off x="1825401" y="-574899"/>
            <a:ext cx="575989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0" rIns="45700" bIns="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2pPr>
            <a:lvl3pPr marL="1371600" lvl="2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3pPr>
            <a:lvl4pPr marL="1828800" lvl="3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4pPr>
            <a:lvl5pPr marL="2286000" lvl="4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162" name="Google Shape;162;p24"/>
          <p:cNvSpPr txBox="1">
            <a:spLocks noGrp="1"/>
          </p:cNvSpPr>
          <p:nvPr>
            <p:ph type="dt" idx="10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24"/>
          <p:cNvSpPr txBox="1">
            <a:spLocks noGrp="1"/>
          </p:cNvSpPr>
          <p:nvPr>
            <p:ph type="ftr" idx="11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24"/>
          <p:cNvSpPr txBox="1">
            <a:spLocks noGrp="1"/>
          </p:cNvSpPr>
          <p:nvPr>
            <p:ph type="sldNum" idx="12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8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8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0" name="Google Shape;50;p8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4" name="Google Shape;64;p10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72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3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  <a:defRPr sz="4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marR="0" lvl="0" indent="-355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 "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Calibri"/>
              <a:buChar char="◦"/>
              <a:defRPr sz="1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dt" idx="10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ftr" idx="11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sldNum" idx="12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cxnSp>
        <p:nvCxnSpPr>
          <p:cNvPr id="87" name="Google Shape;87;p13"/>
          <p:cNvCxnSpPr/>
          <p:nvPr/>
        </p:nvCxnSpPr>
        <p:spPr>
          <a:xfrm>
            <a:off x="1193532" y="1897380"/>
            <a:ext cx="9966960" cy="0"/>
          </a:xfrm>
          <a:prstGeom prst="straightConnector1">
            <a:avLst/>
          </a:prstGeom>
          <a:noFill/>
          <a:ln w="12700" cap="flat" cmpd="sng">
            <a:solidFill>
              <a:srgbClr val="3F3F3F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25" descr="A hand holding a remote control&#10;&#10;Description generated with high confidence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2916" r="9091" b="6175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5"/>
          <p:cNvSpPr/>
          <p:nvPr/>
        </p:nvSpPr>
        <p:spPr>
          <a:xfrm>
            <a:off x="0" y="-2008"/>
            <a:ext cx="5609220" cy="5840278"/>
          </a:xfrm>
          <a:custGeom>
            <a:avLst/>
            <a:gdLst/>
            <a:ahLst/>
            <a:cxnLst/>
            <a:rect l="l" t="t" r="r" b="b"/>
            <a:pathLst>
              <a:path w="5609220" h="5840278" extrusionOk="0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chemeClr val="lt1">
              <a:alpha val="4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p25"/>
          <p:cNvSpPr/>
          <p:nvPr/>
        </p:nvSpPr>
        <p:spPr>
          <a:xfrm>
            <a:off x="-2333" y="-2"/>
            <a:ext cx="5441859" cy="5654940"/>
          </a:xfrm>
          <a:custGeom>
            <a:avLst/>
            <a:gdLst/>
            <a:ahLst/>
            <a:cxnLst/>
            <a:rect l="l" t="t" r="r" b="b"/>
            <a:pathLst>
              <a:path w="5441859" h="5654940" extrusionOk="0">
                <a:moveTo>
                  <a:pt x="0" y="0"/>
                </a:moveTo>
                <a:lnTo>
                  <a:pt x="4400492" y="0"/>
                </a:lnTo>
                <a:lnTo>
                  <a:pt x="4484767" y="76595"/>
                </a:lnTo>
                <a:cubicBezTo>
                  <a:pt x="5076108" y="667936"/>
                  <a:pt x="5441859" y="1484866"/>
                  <a:pt x="5441859" y="2387221"/>
                </a:cubicBezTo>
                <a:cubicBezTo>
                  <a:pt x="5441859" y="4191932"/>
                  <a:pt x="3978851" y="5654940"/>
                  <a:pt x="2174140" y="5654940"/>
                </a:cubicBezTo>
                <a:cubicBezTo>
                  <a:pt x="1412778" y="5654940"/>
                  <a:pt x="712231" y="5394557"/>
                  <a:pt x="156693" y="4957981"/>
                </a:cubicBezTo>
                <a:lnTo>
                  <a:pt x="0" y="4820612"/>
                </a:lnTo>
                <a:close/>
              </a:path>
            </a:pathLst>
          </a:custGeom>
          <a:solidFill>
            <a:schemeClr val="lt1">
              <a:alpha val="74901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Google Shape;172;p25"/>
          <p:cNvSpPr txBox="1">
            <a:spLocks noGrp="1"/>
          </p:cNvSpPr>
          <p:nvPr>
            <p:ph type="body" idx="1"/>
          </p:nvPr>
        </p:nvSpPr>
        <p:spPr>
          <a:xfrm>
            <a:off x="-96688" y="2060848"/>
            <a:ext cx="6120680" cy="15121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200" dirty="0"/>
              <a:t> </a:t>
            </a:r>
            <a:r>
              <a:rPr lang="en-US" sz="3200" b="1" dirty="0"/>
              <a:t>ONLINE WALLET</a:t>
            </a:r>
            <a:r>
              <a:rPr lang="en-US" sz="3200" dirty="0"/>
              <a:t> </a:t>
            </a:r>
            <a:r>
              <a:rPr lang="en-US" sz="3200" b="1" dirty="0"/>
              <a:t>APPLICATION</a:t>
            </a:r>
            <a:endParaRPr sz="32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0"/>
          <p:cNvSpPr txBox="1">
            <a:spLocks noGrp="1"/>
          </p:cNvSpPr>
          <p:nvPr>
            <p:ph type="body" idx="1"/>
          </p:nvPr>
        </p:nvSpPr>
        <p:spPr>
          <a:xfrm>
            <a:off x="8580272" y="235150"/>
            <a:ext cx="3492392" cy="37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100" b="1" dirty="0"/>
              <a:t>CLASS </a:t>
            </a:r>
            <a:r>
              <a:rPr lang="en-US" sz="5100" b="1" dirty="0" smtClean="0"/>
              <a:t>DIAGRAM</a:t>
            </a:r>
            <a:endParaRPr sz="5100" b="1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dirty="0"/>
              <a:t> </a:t>
            </a:r>
            <a:r>
              <a:rPr lang="en-US" sz="1900" dirty="0" smtClean="0"/>
              <a:t>(</a:t>
            </a:r>
            <a:r>
              <a:rPr lang="en-US" sz="2600" dirty="0" smtClean="0"/>
              <a:t>Service)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600" dirty="0" smtClean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dirty="0" smtClean="0"/>
              <a:t>Online </a:t>
            </a:r>
            <a:r>
              <a:rPr lang="en-US" sz="2600" dirty="0"/>
              <a:t>W</a:t>
            </a:r>
            <a:r>
              <a:rPr lang="en-US" sz="2600" dirty="0" smtClean="0"/>
              <a:t>allet </a:t>
            </a:r>
            <a:r>
              <a:rPr lang="en-US" sz="2600" dirty="0"/>
              <a:t>S</a:t>
            </a:r>
            <a:r>
              <a:rPr lang="en-US" sz="2600" dirty="0" smtClean="0"/>
              <a:t>ystem</a:t>
            </a:r>
            <a:endParaRPr sz="2600" dirty="0"/>
          </a:p>
        </p:txBody>
      </p:sp>
      <p:pic>
        <p:nvPicPr>
          <p:cNvPr id="212" name="Google Shape;212;p30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92" y="235150"/>
            <a:ext cx="7344816" cy="636220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2815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0"/>
          <p:cNvSpPr txBox="1">
            <a:spLocks noGrp="1"/>
          </p:cNvSpPr>
          <p:nvPr>
            <p:ph type="body" idx="1"/>
          </p:nvPr>
        </p:nvSpPr>
        <p:spPr>
          <a:xfrm>
            <a:off x="8580272" y="235150"/>
            <a:ext cx="3492392" cy="37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100" b="1" dirty="0" smtClean="0"/>
              <a:t>DATABASE DIAGRAM</a:t>
            </a:r>
            <a:endParaRPr sz="5100" b="1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dirty="0"/>
              <a:t> </a:t>
            </a:r>
            <a:endParaRPr sz="19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dirty="0"/>
              <a:t>O</a:t>
            </a:r>
            <a:r>
              <a:rPr lang="en-US" sz="2600" dirty="0" smtClean="0"/>
              <a:t>nline </a:t>
            </a:r>
            <a:r>
              <a:rPr lang="en-US" sz="2600" dirty="0"/>
              <a:t>W</a:t>
            </a:r>
            <a:r>
              <a:rPr lang="en-US" sz="2600" dirty="0" smtClean="0"/>
              <a:t>allet </a:t>
            </a:r>
            <a:r>
              <a:rPr lang="en-US" sz="2600" dirty="0"/>
              <a:t>S</a:t>
            </a:r>
            <a:r>
              <a:rPr lang="en-US" sz="2600" dirty="0" smtClean="0"/>
              <a:t>ystem</a:t>
            </a:r>
            <a:endParaRPr sz="26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92" y="249264"/>
            <a:ext cx="7664159" cy="6093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556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3"/>
          <p:cNvSpPr txBox="1">
            <a:spLocks noGrp="1"/>
          </p:cNvSpPr>
          <p:nvPr>
            <p:ph type="title"/>
          </p:nvPr>
        </p:nvSpPr>
        <p:spPr>
          <a:xfrm>
            <a:off x="838200" y="501602"/>
            <a:ext cx="4148920" cy="508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Calibri"/>
              <a:buNone/>
            </a:pPr>
            <a:r>
              <a:rPr lang="en-US" sz="3959"/>
              <a:t>Project execution </a:t>
            </a:r>
            <a:endParaRPr sz="3959"/>
          </a:p>
        </p:txBody>
      </p:sp>
      <p:sp>
        <p:nvSpPr>
          <p:cNvPr id="229" name="Google Shape;229;p33"/>
          <p:cNvSpPr txBox="1">
            <a:spLocks noGrp="1"/>
          </p:cNvSpPr>
          <p:nvPr>
            <p:ph type="body" idx="1"/>
          </p:nvPr>
        </p:nvSpPr>
        <p:spPr>
          <a:xfrm>
            <a:off x="838200" y="1433016"/>
            <a:ext cx="4689143" cy="4743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Char char="•"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Register &amp; Login module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Char char="•"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Wallet Creation module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Char char="•"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Bank </a:t>
            </a:r>
            <a:r>
              <a:rPr lang="en-US" dirty="0" smtClean="0">
                <a:latin typeface="Times New Roman"/>
                <a:ea typeface="Times New Roman"/>
                <a:cs typeface="Times New Roman"/>
                <a:sym typeface="Times New Roman"/>
              </a:rPr>
              <a:t>Account 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module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Char char="•"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Transaction module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pic>
        <p:nvPicPr>
          <p:cNvPr id="230" name="Google Shape;230;p33" descr="A picture containing laptop, indoor, computer, person&#10;&#10;Description generated with very high confidence"/>
          <p:cNvPicPr preferRelativeResize="0"/>
          <p:nvPr/>
        </p:nvPicPr>
        <p:blipFill rotWithShape="1">
          <a:blip r:embed="rId3">
            <a:alphaModFix/>
          </a:blip>
          <a:srcRect l="532" r="20518" b="-1"/>
          <a:stretch/>
        </p:blipFill>
        <p:spPr>
          <a:xfrm>
            <a:off x="5801825" y="0"/>
            <a:ext cx="6390175" cy="68580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F7F7F">
              <a:alpha val="2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36" name="Google Shape;236;p34"/>
          <p:cNvSpPr/>
          <p:nvPr/>
        </p:nvSpPr>
        <p:spPr>
          <a:xfrm>
            <a:off x="0" y="-725"/>
            <a:ext cx="6423900" cy="6850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C19E6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37" name="Google Shape;237;p34"/>
          <p:cNvSpPr/>
          <p:nvPr/>
        </p:nvSpPr>
        <p:spPr>
          <a:xfrm>
            <a:off x="6256866" y="480060"/>
            <a:ext cx="5458121" cy="589788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C19E6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238" name="Google Shape;238;p34" descr="A person sitting at a table using a computer&#10;&#10;Description generated with very high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6256875" y="-725"/>
            <a:ext cx="6497750" cy="6850698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34"/>
          <p:cNvSpPr txBox="1"/>
          <p:nvPr/>
        </p:nvSpPr>
        <p:spPr>
          <a:xfrm>
            <a:off x="207325" y="271125"/>
            <a:ext cx="5853300" cy="10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Login &amp; registration module</a:t>
            </a:r>
            <a:endParaRPr sz="3600" b="1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40" name="Google Shape;240;p34"/>
          <p:cNvSpPr txBox="1"/>
          <p:nvPr/>
        </p:nvSpPr>
        <p:spPr>
          <a:xfrm>
            <a:off x="0" y="956925"/>
            <a:ext cx="6256800" cy="57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1. </a:t>
            </a:r>
            <a:r>
              <a:rPr lang="en-US" sz="24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To operate the online wallet system the user  has to register &amp; then only they can login to our application.</a:t>
            </a:r>
            <a:endParaRPr sz="240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2. At the time of registration user will be asked for the username, password and phone number </a:t>
            </a:r>
            <a:endParaRPr sz="240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the user id has to be unique for this process.</a:t>
            </a:r>
            <a:endParaRPr sz="240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3.After registration user directly login to the website and perform specific task.</a:t>
            </a:r>
            <a:endParaRPr sz="240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4.For login, user needs to enter the username and password.</a:t>
            </a:r>
            <a:endParaRPr sz="240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5.All the fields in it are mandatory to fill.</a:t>
            </a:r>
            <a:endParaRPr sz="240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91836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p35" descr="A person sitting at a table using a computer&#10;&#10;Description generated with very high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6256865" y="9512"/>
            <a:ext cx="5938648" cy="6853354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35"/>
          <p:cNvSpPr txBox="1"/>
          <p:nvPr/>
        </p:nvSpPr>
        <p:spPr>
          <a:xfrm>
            <a:off x="457500" y="89250"/>
            <a:ext cx="5650800" cy="81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1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Wallet creation </a:t>
            </a:r>
            <a:endParaRPr sz="3500" b="1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47" name="Google Shape;247;p35"/>
          <p:cNvSpPr txBox="1"/>
          <p:nvPr/>
        </p:nvSpPr>
        <p:spPr>
          <a:xfrm>
            <a:off x="0" y="813400"/>
            <a:ext cx="6108300" cy="60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2750" algn="l" rtl="0">
              <a:spcBef>
                <a:spcPts val="0"/>
              </a:spcBef>
              <a:spcAft>
                <a:spcPts val="0"/>
              </a:spcAft>
              <a:buSzPts val="2900"/>
              <a:buFont typeface="Times New Roman" panose="02020603050405020304"/>
              <a:buAutoNum type="arabicPeriod"/>
            </a:pPr>
            <a:r>
              <a:rPr lang="en-US" sz="2400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After the registration process a wallet will be created for the registered user</a:t>
            </a:r>
            <a:r>
              <a:rPr lang="en-US" sz="2400" dirty="0" smtClean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.</a:t>
            </a:r>
          </a:p>
          <a:p>
            <a:pPr marL="457200" lvl="0" indent="-412750" algn="l" rtl="0">
              <a:spcBef>
                <a:spcPts val="0"/>
              </a:spcBef>
              <a:spcAft>
                <a:spcPts val="0"/>
              </a:spcAft>
              <a:buSzPts val="2900"/>
              <a:buFont typeface="Times New Roman" panose="02020603050405020304"/>
              <a:buAutoNum type="arabicPeriod"/>
            </a:pPr>
            <a:endParaRPr lang="en-US" sz="2400" dirty="0" smtClean="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457200" indent="-412750">
              <a:buSzPts val="2900"/>
              <a:buFont typeface="Times New Roman" panose="02020603050405020304"/>
              <a:buAutoNum type="arabicPeriod"/>
            </a:pPr>
            <a:r>
              <a:rPr lang="en-US" sz="2400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There will be a unique wallet id which will be provided to the </a:t>
            </a:r>
            <a:r>
              <a:rPr lang="en-US" sz="2400" dirty="0" smtClean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user.</a:t>
            </a:r>
          </a:p>
          <a:p>
            <a:pPr marL="457200" indent="-412750">
              <a:buSzPts val="2900"/>
              <a:buFont typeface="Times New Roman" panose="02020603050405020304"/>
              <a:buAutoNum type="arabicPeriod"/>
            </a:pPr>
            <a:endParaRPr lang="en-US" sz="2400" dirty="0" smtClean="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457200" indent="-412750">
              <a:buSzPts val="2900"/>
              <a:buFont typeface="Times New Roman" panose="02020603050405020304"/>
              <a:buAutoNum type="arabicPeriod"/>
            </a:pPr>
            <a:r>
              <a:rPr lang="en-US" sz="2400" dirty="0" smtClean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This wallet ID will be used for further transactions</a:t>
            </a:r>
          </a:p>
          <a:p>
            <a:pPr marL="457200" indent="-412750">
              <a:buSzPts val="2900"/>
              <a:buFont typeface="Times New Roman" panose="02020603050405020304"/>
              <a:buAutoNum type="arabicPeriod"/>
            </a:pPr>
            <a:endParaRPr lang="en-US" sz="2400" dirty="0" smtClean="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457200" indent="-412750">
              <a:buSzPts val="2900"/>
              <a:buFont typeface="Times New Roman" panose="02020603050405020304"/>
              <a:buAutoNum type="arabicPeriod"/>
            </a:pPr>
            <a:r>
              <a:rPr lang="en-US" sz="2400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The wallet id plays important role for performing different operations.</a:t>
            </a:r>
          </a:p>
          <a:p>
            <a:pPr marL="457200" indent="-412750">
              <a:buSzPts val="2900"/>
              <a:buFont typeface="Times New Roman" panose="02020603050405020304"/>
              <a:buAutoNum type="arabicPeriod"/>
            </a:pPr>
            <a:endParaRPr lang="en-US" sz="2900" dirty="0" smtClean="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</p:spTree>
    <p:extLst>
      <p:ext uri="{BB962C8B-B14F-4D97-AF65-F5344CB8AC3E}">
        <p14:creationId xmlns:p14="http://schemas.microsoft.com/office/powerpoint/2010/main" val="914479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36" descr="A person sitting at a table using a computer&#10;&#10;Description generated with very high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6709274" y="9500"/>
            <a:ext cx="5486247" cy="6853373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36"/>
          <p:cNvSpPr txBox="1"/>
          <p:nvPr/>
        </p:nvSpPr>
        <p:spPr>
          <a:xfrm>
            <a:off x="781500" y="9500"/>
            <a:ext cx="5406600" cy="86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1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Adding bank details</a:t>
            </a:r>
            <a:endParaRPr sz="3300" b="1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54" name="Google Shape;254;p36"/>
          <p:cNvSpPr txBox="1"/>
          <p:nvPr/>
        </p:nvSpPr>
        <p:spPr>
          <a:xfrm>
            <a:off x="0" y="1008050"/>
            <a:ext cx="6188100" cy="58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1.</a:t>
            </a:r>
            <a:r>
              <a:rPr lang="en-US" sz="28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After registration user can link his/her bank account to their online wallet.</a:t>
            </a:r>
            <a:endParaRPr sz="280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2. Fields required for this process are</a:t>
            </a:r>
            <a:endParaRPr sz="280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 -&gt;Account holder name </a:t>
            </a:r>
            <a:endParaRPr sz="280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 -&gt;IFSC code</a:t>
            </a:r>
            <a:endParaRPr sz="280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 -&gt;Bank name</a:t>
            </a:r>
            <a:endParaRPr sz="280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3. Bank link to the wallet is important to do the further task.</a:t>
            </a:r>
            <a:endParaRPr sz="280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4. Other functionality works only if the bank account is link to the wallet. </a:t>
            </a:r>
            <a:endParaRPr sz="280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</p:spTree>
    <p:extLst>
      <p:ext uri="{BB962C8B-B14F-4D97-AF65-F5344CB8AC3E}">
        <p14:creationId xmlns:p14="http://schemas.microsoft.com/office/powerpoint/2010/main" val="1011111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Google Shape;259;p37" descr="A picture containing person, man, holding, small&#10;&#10;Description generated with very high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6527500" y="4875"/>
            <a:ext cx="5664503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37"/>
          <p:cNvSpPr txBox="1"/>
          <p:nvPr/>
        </p:nvSpPr>
        <p:spPr>
          <a:xfrm>
            <a:off x="542250" y="95700"/>
            <a:ext cx="4242600" cy="8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 b="1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Adding money to wallet</a:t>
            </a:r>
            <a:endParaRPr sz="2900" b="1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61" name="Google Shape;261;p37"/>
          <p:cNvSpPr txBox="1"/>
          <p:nvPr/>
        </p:nvSpPr>
        <p:spPr>
          <a:xfrm>
            <a:off x="0" y="1189825"/>
            <a:ext cx="6099000" cy="566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1</a:t>
            </a:r>
            <a:r>
              <a:rPr lang="en-US" sz="26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. After the linking of the bank account the money can be added to the wallet.</a:t>
            </a:r>
            <a:endParaRPr sz="260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60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2. Without linking of the bank account this functionality will not work.</a:t>
            </a:r>
            <a:endParaRPr sz="260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60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3. It is one of the easiest way to add money to wallet.</a:t>
            </a:r>
            <a:endParaRPr sz="260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60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4. Money is added from the bank to the wallet.</a:t>
            </a:r>
            <a:endParaRPr sz="260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60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5. Balance is updated accordingly.</a:t>
            </a:r>
            <a:endParaRPr sz="260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600"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264887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Google Shape;266;p38" descr="A picture containing person, indoor, table, man&#10;&#10;Description generated with very high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7138925" y="0"/>
            <a:ext cx="5260251" cy="6857997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38"/>
          <p:cNvSpPr txBox="1"/>
          <p:nvPr/>
        </p:nvSpPr>
        <p:spPr>
          <a:xfrm>
            <a:off x="1068575" y="0"/>
            <a:ext cx="4976100" cy="10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Transaction </a:t>
            </a:r>
            <a:endParaRPr sz="3600" b="1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68" name="Google Shape;268;p38"/>
          <p:cNvSpPr txBox="1"/>
          <p:nvPr/>
        </p:nvSpPr>
        <p:spPr>
          <a:xfrm>
            <a:off x="11625" y="1206350"/>
            <a:ext cx="6193800" cy="565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1. </a:t>
            </a:r>
            <a:r>
              <a:rPr lang="en-US" sz="25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Money can be transferred from one account to the other account with the help of the unique wallet id’s of both the accounts.</a:t>
            </a:r>
            <a:endParaRPr sz="250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0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2.Transaction can be either financial, business or payment.</a:t>
            </a:r>
            <a:endParaRPr sz="250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0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3.Wallet id is important during the transaction.</a:t>
            </a:r>
            <a:endParaRPr sz="250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0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4. For this, user has to enter amount to be transferred and receiver wallet id to transfer the money.</a:t>
            </a:r>
            <a:endParaRPr sz="250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0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0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</p:spTree>
    <p:extLst>
      <p:ext uri="{BB962C8B-B14F-4D97-AF65-F5344CB8AC3E}">
        <p14:creationId xmlns:p14="http://schemas.microsoft.com/office/powerpoint/2010/main" val="4008254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9"/>
          <p:cNvSpPr txBox="1"/>
          <p:nvPr/>
        </p:nvSpPr>
        <p:spPr>
          <a:xfrm>
            <a:off x="1674650" y="95725"/>
            <a:ext cx="3221700" cy="8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 b="1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Passbook</a:t>
            </a:r>
            <a:endParaRPr sz="3700" b="1"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74" name="Google Shape;274;p39"/>
          <p:cNvSpPr txBox="1"/>
          <p:nvPr/>
        </p:nvSpPr>
        <p:spPr>
          <a:xfrm>
            <a:off x="223400" y="979225"/>
            <a:ext cx="6124200" cy="54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14350" lvl="0" indent="-51435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2400" dirty="0" smtClean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This </a:t>
            </a:r>
            <a:r>
              <a:rPr lang="en-US" sz="2400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module </a:t>
            </a:r>
            <a:r>
              <a:rPr lang="en-US" sz="2400" dirty="0" smtClean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shows all the details of wallet and transactions</a:t>
            </a:r>
            <a:r>
              <a:rPr lang="en-US" sz="2400" dirty="0" smtClean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.</a:t>
            </a:r>
          </a:p>
          <a:p>
            <a:pPr marL="514350" lvl="0" indent="-51435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endParaRPr lang="en-US" sz="2400" dirty="0" smtClean="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514350" indent="-514350">
              <a:buFont typeface="Arial" panose="020B0604020202020204"/>
              <a:buAutoNum type="arabicPeriod"/>
            </a:pPr>
            <a:r>
              <a:rPr lang="en-US" sz="2400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All the details related to transaction like balance, date of transaction, amount transferred , transaction id</a:t>
            </a:r>
            <a:r>
              <a:rPr lang="en-US" sz="2400" dirty="0" smtClean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.</a:t>
            </a:r>
          </a:p>
          <a:p>
            <a:pPr marL="514350" indent="-514350">
              <a:buFont typeface="Arial" panose="020B0604020202020204"/>
              <a:buAutoNum type="arabicPeriod"/>
            </a:pPr>
            <a:endParaRPr lang="en-US" sz="2400" dirty="0" smtClean="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514350" indent="-514350">
              <a:buFont typeface="Arial" panose="020B0604020202020204"/>
              <a:buAutoNum type="arabicPeriod"/>
            </a:pPr>
            <a:r>
              <a:rPr lang="en-US" sz="2400" dirty="0" smtClean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It will help the </a:t>
            </a:r>
            <a:r>
              <a:rPr lang="en-US" sz="2400" dirty="0" smtClean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user to know about the details related to the wallet.</a:t>
            </a:r>
            <a:endParaRPr sz="2400" dirty="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pic>
        <p:nvPicPr>
          <p:cNvPr id="275" name="Google Shape;275;p39"/>
          <p:cNvPicPr preferRelativeResize="0"/>
          <p:nvPr/>
        </p:nvPicPr>
        <p:blipFill rotWithShape="1">
          <a:blip r:embed="rId3"/>
          <a:srcRect l="35130" r="19018"/>
          <a:stretch>
            <a:fillRect/>
          </a:stretch>
        </p:blipFill>
        <p:spPr>
          <a:xfrm>
            <a:off x="7006725" y="0"/>
            <a:ext cx="5433150" cy="68580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7505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3"/>
          <p:cNvSpPr txBox="1">
            <a:spLocks noGrp="1"/>
          </p:cNvSpPr>
          <p:nvPr>
            <p:ph type="title"/>
          </p:nvPr>
        </p:nvSpPr>
        <p:spPr>
          <a:xfrm>
            <a:off x="3215680" y="116632"/>
            <a:ext cx="4148920" cy="508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Calibri"/>
              <a:buNone/>
            </a:pPr>
            <a:r>
              <a:rPr lang="en-US" sz="3959" dirty="0" smtClean="0"/>
              <a:t>Screenshots</a:t>
            </a:r>
            <a:endParaRPr sz="3959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456" y="1268760"/>
            <a:ext cx="9480376" cy="533271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99456" y="716029"/>
            <a:ext cx="23759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Landing Page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272029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78" name="Google Shape;178;p26"/>
          <p:cNvCxnSpPr/>
          <p:nvPr/>
        </p:nvCxnSpPr>
        <p:spPr>
          <a:xfrm>
            <a:off x="1193532" y="1897380"/>
            <a:ext cx="9966960" cy="0"/>
          </a:xfrm>
          <a:prstGeom prst="straightConnector1">
            <a:avLst/>
          </a:prstGeom>
          <a:noFill/>
          <a:ln w="12700" cap="flat" cmpd="sng">
            <a:solidFill>
              <a:srgbClr val="3F3F3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9" name="Google Shape;179;p26"/>
          <p:cNvSpPr/>
          <p:nvPr/>
        </p:nvSpPr>
        <p:spPr>
          <a:xfrm>
            <a:off x="-557470" y="-57501"/>
            <a:ext cx="121863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26"/>
          <p:cNvSpPr txBox="1">
            <a:spLocks noGrp="1"/>
          </p:cNvSpPr>
          <p:nvPr>
            <p:ph type="ctrTitle"/>
          </p:nvPr>
        </p:nvSpPr>
        <p:spPr>
          <a:xfrm>
            <a:off x="160777" y="473704"/>
            <a:ext cx="4063015" cy="1830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F4F53"/>
              </a:buClr>
              <a:buSzPts val="4000"/>
              <a:buFont typeface="Calibri"/>
              <a:buNone/>
            </a:pPr>
            <a:r>
              <a:rPr lang="en-US" sz="4000" dirty="0">
                <a:solidFill>
                  <a:srgbClr val="2F4F53"/>
                </a:solidFill>
              </a:rPr>
              <a:t>TEAM MEMBERS :</a:t>
            </a:r>
            <a:endParaRPr dirty="0"/>
          </a:p>
        </p:txBody>
      </p:sp>
      <p:cxnSp>
        <p:nvCxnSpPr>
          <p:cNvPr id="181" name="Google Shape;181;p26"/>
          <p:cNvCxnSpPr/>
          <p:nvPr/>
        </p:nvCxnSpPr>
        <p:spPr>
          <a:xfrm>
            <a:off x="407368" y="2302025"/>
            <a:ext cx="3312368" cy="0"/>
          </a:xfrm>
          <a:prstGeom prst="straightConnector1">
            <a:avLst/>
          </a:prstGeom>
          <a:noFill/>
          <a:ln w="12700" cap="flat" cmpd="sng">
            <a:solidFill>
              <a:srgbClr val="3F3F3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82" name="Google Shape;182;p26"/>
          <p:cNvSpPr txBox="1">
            <a:spLocks noGrp="1"/>
          </p:cNvSpPr>
          <p:nvPr>
            <p:ph type="subTitle" idx="1"/>
          </p:nvPr>
        </p:nvSpPr>
        <p:spPr>
          <a:xfrm>
            <a:off x="89806" y="2302025"/>
            <a:ext cx="10891749" cy="1370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endParaRPr sz="1600" dirty="0">
              <a:solidFill>
                <a:srgbClr val="3F3F3F"/>
              </a:solidFill>
            </a:endParaRPr>
          </a:p>
          <a:p>
            <a:pPr marL="514350" lvl="0" indent="-51435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800"/>
              <a:buFont typeface="+mj-lt"/>
              <a:buAutoNum type="arabicPeriod"/>
            </a:pPr>
            <a:r>
              <a:rPr lang="en-US" sz="2800" b="1" dirty="0" smtClean="0">
                <a:solidFill>
                  <a:srgbClr val="FF0000"/>
                </a:solidFill>
              </a:rPr>
              <a:t>Riya Singh</a:t>
            </a:r>
          </a:p>
          <a:p>
            <a:pPr marL="514350" lvl="0" indent="-51435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800"/>
              <a:buFont typeface="+mj-lt"/>
              <a:buAutoNum type="arabicPeriod"/>
            </a:pPr>
            <a:r>
              <a:rPr lang="en-US" sz="2800" b="1" dirty="0" smtClean="0">
                <a:solidFill>
                  <a:srgbClr val="FF0000"/>
                </a:solidFill>
              </a:rPr>
              <a:t>Akshat Bharara</a:t>
            </a:r>
          </a:p>
          <a:p>
            <a:pPr marL="514350" lvl="0" indent="-51435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800"/>
              <a:buFont typeface="+mj-lt"/>
              <a:buAutoNum type="arabicPeriod"/>
            </a:pPr>
            <a:r>
              <a:rPr lang="en-US" sz="2800" b="1" dirty="0" smtClean="0">
                <a:solidFill>
                  <a:srgbClr val="FF0000"/>
                </a:solidFill>
              </a:rPr>
              <a:t>P. </a:t>
            </a:r>
            <a:r>
              <a:rPr lang="en-US" sz="2800" b="1" dirty="0" smtClean="0">
                <a:solidFill>
                  <a:srgbClr val="FF0000"/>
                </a:solidFill>
              </a:rPr>
              <a:t>Naveen</a:t>
            </a:r>
          </a:p>
          <a:p>
            <a:pPr marL="514350" lvl="0" indent="-51435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800"/>
              <a:buFont typeface="+mj-lt"/>
              <a:buAutoNum type="arabicPeriod"/>
            </a:pPr>
            <a:r>
              <a:rPr lang="en-US" sz="2800" b="1" dirty="0" smtClean="0">
                <a:solidFill>
                  <a:srgbClr val="FF0000"/>
                </a:solidFill>
              </a:rPr>
              <a:t>B. </a:t>
            </a:r>
            <a:r>
              <a:rPr lang="en-US" sz="2800" b="1" dirty="0" err="1" smtClean="0">
                <a:solidFill>
                  <a:srgbClr val="FF0000"/>
                </a:solidFill>
              </a:rPr>
              <a:t>SaiTeja</a:t>
            </a:r>
            <a:endParaRPr lang="en-US" sz="2800" b="1" dirty="0" smtClean="0">
              <a:solidFill>
                <a:srgbClr val="FF0000"/>
              </a:solidFill>
            </a:endParaRPr>
          </a:p>
        </p:txBody>
      </p:sp>
      <p:pic>
        <p:nvPicPr>
          <p:cNvPr id="183" name="Google Shape;183;p26" descr="A picture containing laptop, indoor, computer, person&#10;&#10;Description generated with very high confidence"/>
          <p:cNvPicPr preferRelativeResize="0"/>
          <p:nvPr/>
        </p:nvPicPr>
        <p:blipFill rotWithShape="1">
          <a:blip r:embed="rId3">
            <a:alphaModFix/>
          </a:blip>
          <a:srcRect l="532" r="20518" b="-1"/>
          <a:stretch/>
        </p:blipFill>
        <p:spPr>
          <a:xfrm>
            <a:off x="5535975" y="-57500"/>
            <a:ext cx="6656025" cy="6915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3"/>
          <p:cNvSpPr txBox="1">
            <a:spLocks noGrp="1"/>
          </p:cNvSpPr>
          <p:nvPr>
            <p:ph type="title"/>
          </p:nvPr>
        </p:nvSpPr>
        <p:spPr>
          <a:xfrm>
            <a:off x="3215680" y="116632"/>
            <a:ext cx="4148920" cy="508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Calibri"/>
              <a:buNone/>
            </a:pPr>
            <a:r>
              <a:rPr lang="en-US" sz="3959" dirty="0" smtClean="0"/>
              <a:t>Screenshots</a:t>
            </a:r>
            <a:endParaRPr sz="3959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456" y="1268760"/>
            <a:ext cx="9480376" cy="533271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99456" y="716029"/>
            <a:ext cx="23743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Sign Up Page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85113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3"/>
          <p:cNvSpPr txBox="1">
            <a:spLocks noGrp="1"/>
          </p:cNvSpPr>
          <p:nvPr>
            <p:ph type="title"/>
          </p:nvPr>
        </p:nvSpPr>
        <p:spPr>
          <a:xfrm>
            <a:off x="3215680" y="116632"/>
            <a:ext cx="4148920" cy="508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Calibri"/>
              <a:buNone/>
            </a:pPr>
            <a:r>
              <a:rPr lang="en-US" sz="3959" dirty="0" smtClean="0"/>
              <a:t>Screenshots</a:t>
            </a:r>
            <a:endParaRPr sz="3959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456" y="1268760"/>
            <a:ext cx="9480375" cy="533271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99456" y="716029"/>
            <a:ext cx="20329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Login Page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53542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3"/>
          <p:cNvSpPr txBox="1">
            <a:spLocks noGrp="1"/>
          </p:cNvSpPr>
          <p:nvPr>
            <p:ph type="title"/>
          </p:nvPr>
        </p:nvSpPr>
        <p:spPr>
          <a:xfrm>
            <a:off x="3215680" y="116632"/>
            <a:ext cx="4148920" cy="508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Calibri"/>
              <a:buNone/>
            </a:pPr>
            <a:r>
              <a:rPr lang="en-US" sz="3959" dirty="0" smtClean="0"/>
              <a:t>Screenshots</a:t>
            </a:r>
            <a:endParaRPr sz="3959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456" y="1268760"/>
            <a:ext cx="9480375" cy="533271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99456" y="716029"/>
            <a:ext cx="41216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Online Wallet’s Dashboard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10162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3"/>
          <p:cNvSpPr txBox="1">
            <a:spLocks noGrp="1"/>
          </p:cNvSpPr>
          <p:nvPr>
            <p:ph type="title"/>
          </p:nvPr>
        </p:nvSpPr>
        <p:spPr>
          <a:xfrm>
            <a:off x="3215680" y="116632"/>
            <a:ext cx="4148920" cy="508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Calibri"/>
              <a:buNone/>
            </a:pPr>
            <a:r>
              <a:rPr lang="en-US" sz="3959" dirty="0" smtClean="0"/>
              <a:t>Screenshots</a:t>
            </a:r>
            <a:endParaRPr sz="3959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457" y="1268760"/>
            <a:ext cx="9480373" cy="533271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99456" y="716029"/>
            <a:ext cx="38106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Add Bank Account Page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3912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3"/>
          <p:cNvSpPr txBox="1">
            <a:spLocks noGrp="1"/>
          </p:cNvSpPr>
          <p:nvPr>
            <p:ph type="title"/>
          </p:nvPr>
        </p:nvSpPr>
        <p:spPr>
          <a:xfrm>
            <a:off x="3215680" y="116632"/>
            <a:ext cx="4148920" cy="508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Calibri"/>
              <a:buNone/>
            </a:pPr>
            <a:r>
              <a:rPr lang="en-US" sz="3959" dirty="0" smtClean="0"/>
              <a:t>Screenshots</a:t>
            </a:r>
            <a:endParaRPr sz="3959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457" y="1268760"/>
            <a:ext cx="9480373" cy="533270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99456" y="716029"/>
            <a:ext cx="39116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Add Money to the Wallet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15895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3"/>
          <p:cNvSpPr txBox="1">
            <a:spLocks noGrp="1"/>
          </p:cNvSpPr>
          <p:nvPr>
            <p:ph type="title"/>
          </p:nvPr>
        </p:nvSpPr>
        <p:spPr>
          <a:xfrm>
            <a:off x="3215680" y="116632"/>
            <a:ext cx="4148920" cy="508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Calibri"/>
              <a:buNone/>
            </a:pPr>
            <a:r>
              <a:rPr lang="en-US" sz="3959" dirty="0" smtClean="0"/>
              <a:t>Screenshots</a:t>
            </a:r>
            <a:endParaRPr sz="3959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458" y="1268760"/>
            <a:ext cx="9480371" cy="533270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99456" y="716029"/>
            <a:ext cx="26292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Transfer Money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76122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3"/>
          <p:cNvSpPr txBox="1">
            <a:spLocks noGrp="1"/>
          </p:cNvSpPr>
          <p:nvPr>
            <p:ph type="title"/>
          </p:nvPr>
        </p:nvSpPr>
        <p:spPr>
          <a:xfrm>
            <a:off x="3215680" y="116632"/>
            <a:ext cx="4148920" cy="508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Calibri"/>
              <a:buNone/>
            </a:pPr>
            <a:r>
              <a:rPr lang="en-US" sz="3959" dirty="0" smtClean="0"/>
              <a:t>Screenshots</a:t>
            </a:r>
            <a:endParaRPr sz="3959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458" y="1268760"/>
            <a:ext cx="9480371" cy="533270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99456" y="716029"/>
            <a:ext cx="29049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Update Password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05723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3"/>
          <p:cNvSpPr txBox="1">
            <a:spLocks noGrp="1"/>
          </p:cNvSpPr>
          <p:nvPr>
            <p:ph type="title"/>
          </p:nvPr>
        </p:nvSpPr>
        <p:spPr>
          <a:xfrm>
            <a:off x="2063552" y="404664"/>
            <a:ext cx="7272808" cy="508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Calibri"/>
              <a:buNone/>
            </a:pPr>
            <a:r>
              <a:rPr lang="en-US" sz="3959" b="1" dirty="0" smtClean="0"/>
              <a:t>Best Practices</a:t>
            </a:r>
            <a:endParaRPr sz="3959" b="1" dirty="0"/>
          </a:p>
        </p:txBody>
      </p:sp>
      <p:sp>
        <p:nvSpPr>
          <p:cNvPr id="2" name="TextBox 1"/>
          <p:cNvSpPr txBox="1"/>
          <p:nvPr/>
        </p:nvSpPr>
        <p:spPr>
          <a:xfrm>
            <a:off x="263352" y="1556792"/>
            <a:ext cx="10009112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Followed placing comments in appropriate places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Followed naming conventions.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Followed proper indentation</a:t>
            </a:r>
            <a:r>
              <a:rPr lang="en-US" altLang="en-US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altLang="en-US" sz="2800" dirty="0">
              <a:solidFill>
                <a:schemeClr val="tx1"/>
              </a:solidFill>
            </a:endParaRP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209135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3"/>
          <p:cNvSpPr txBox="1">
            <a:spLocks noGrp="1"/>
          </p:cNvSpPr>
          <p:nvPr>
            <p:ph type="title"/>
          </p:nvPr>
        </p:nvSpPr>
        <p:spPr>
          <a:xfrm>
            <a:off x="2063552" y="404664"/>
            <a:ext cx="7272808" cy="508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Calibri"/>
              <a:buNone/>
            </a:pPr>
            <a:r>
              <a:rPr lang="en-US" sz="3959" b="1" dirty="0" smtClean="0"/>
              <a:t>Learnings</a:t>
            </a:r>
            <a:endParaRPr sz="3959" b="1" dirty="0"/>
          </a:p>
        </p:txBody>
      </p:sp>
      <p:sp>
        <p:nvSpPr>
          <p:cNvPr id="2" name="TextBox 1"/>
          <p:cNvSpPr txBox="1"/>
          <p:nvPr/>
        </p:nvSpPr>
        <p:spPr>
          <a:xfrm>
            <a:off x="263352" y="1556792"/>
            <a:ext cx="10009112" cy="3200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  <a:defRPr/>
            </a:pPr>
            <a:r>
              <a:rPr lang="en-US" alt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 have implemented the </a:t>
            </a:r>
            <a:r>
              <a:rPr lang="en-US" altLang="en-US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Online Wallet, </a:t>
            </a:r>
            <a:r>
              <a:rPr lang="en-US" alt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using Spring boot framework with JPA and Angular.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 have learned to work as a team.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Time Management and division of work.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Supporting team members in the work</a:t>
            </a:r>
            <a:r>
              <a:rPr lang="en-US" altLang="en-US" sz="2800" dirty="0">
                <a:solidFill>
                  <a:schemeClr val="tx1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9548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4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9" name="Google Shape;319;p44"/>
          <p:cNvSpPr/>
          <p:nvPr/>
        </p:nvSpPr>
        <p:spPr>
          <a:xfrm>
            <a:off x="0" y="0"/>
            <a:ext cx="8452322" cy="6858000"/>
          </a:xfrm>
          <a:custGeom>
            <a:avLst/>
            <a:gdLst/>
            <a:ahLst/>
            <a:cxnLst/>
            <a:rect l="l" t="t" r="r" b="b"/>
            <a:pathLst>
              <a:path w="8452322" h="6858000" extrusionOk="0">
                <a:moveTo>
                  <a:pt x="0" y="0"/>
                </a:moveTo>
                <a:lnTo>
                  <a:pt x="7447992" y="0"/>
                </a:lnTo>
                <a:lnTo>
                  <a:pt x="7501089" y="79009"/>
                </a:lnTo>
                <a:cubicBezTo>
                  <a:pt x="8098524" y="1013167"/>
                  <a:pt x="8452322" y="2172770"/>
                  <a:pt x="8452322" y="3429001"/>
                </a:cubicBezTo>
                <a:cubicBezTo>
                  <a:pt x="8452322" y="4685233"/>
                  <a:pt x="8098524" y="5844836"/>
                  <a:pt x="7501089" y="6778993"/>
                </a:cubicBezTo>
                <a:lnTo>
                  <a:pt x="744799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rgbClr val="EFEFE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algn="l" rotWithShape="0">
              <a:srgbClr val="D8D8D8">
                <a:alpha val="4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0" name="Google Shape;320;p44"/>
          <p:cNvSpPr/>
          <p:nvPr/>
        </p:nvSpPr>
        <p:spPr>
          <a:xfrm>
            <a:off x="0" y="0"/>
            <a:ext cx="8443572" cy="6858000"/>
          </a:xfrm>
          <a:custGeom>
            <a:avLst/>
            <a:gdLst/>
            <a:ahLst/>
            <a:cxnLst/>
            <a:rect l="l" t="t" r="r" b="b"/>
            <a:pathLst>
              <a:path w="8443572" h="6858000" extrusionOk="0">
                <a:moveTo>
                  <a:pt x="0" y="0"/>
                </a:moveTo>
                <a:lnTo>
                  <a:pt x="7439242" y="0"/>
                </a:lnTo>
                <a:lnTo>
                  <a:pt x="7492339" y="79009"/>
                </a:lnTo>
                <a:cubicBezTo>
                  <a:pt x="8089774" y="1013167"/>
                  <a:pt x="8443572" y="2172770"/>
                  <a:pt x="8443572" y="3429001"/>
                </a:cubicBezTo>
                <a:cubicBezTo>
                  <a:pt x="8443572" y="4685233"/>
                  <a:pt x="8089774" y="5844836"/>
                  <a:pt x="7492339" y="6778993"/>
                </a:cubicBezTo>
                <a:lnTo>
                  <a:pt x="743924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1" name="Google Shape;321;p44"/>
          <p:cNvSpPr txBox="1">
            <a:spLocks noGrp="1"/>
          </p:cNvSpPr>
          <p:nvPr>
            <p:ph type="title"/>
          </p:nvPr>
        </p:nvSpPr>
        <p:spPr>
          <a:xfrm>
            <a:off x="616893" y="1238250"/>
            <a:ext cx="7003107" cy="43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Calibri"/>
              <a:buNone/>
            </a:pPr>
            <a:r>
              <a:rPr lang="en-US" sz="7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Thank you....</a:t>
            </a:r>
            <a:endParaRPr/>
          </a:p>
        </p:txBody>
      </p:sp>
      <p:sp>
        <p:nvSpPr>
          <p:cNvPr id="322" name="Google Shape;322;p44"/>
          <p:cNvSpPr/>
          <p:nvPr/>
        </p:nvSpPr>
        <p:spPr>
          <a:xfrm>
            <a:off x="0" y="2827916"/>
            <a:ext cx="128016" cy="11887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3515700" cy="6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Introduction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89" name="Google Shape;189;p27" descr="A hand holding a remote control&#10;&#10;Description generated with high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54975" y="0"/>
            <a:ext cx="6537024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7"/>
          <p:cNvSpPr txBox="1"/>
          <p:nvPr/>
        </p:nvSpPr>
        <p:spPr>
          <a:xfrm>
            <a:off x="0" y="1404650"/>
            <a:ext cx="5502600" cy="516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19100" lvl="0" indent="-342900" algn="l" rtl="0"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/>
                <a:ea typeface="Times New Roman"/>
                <a:cs typeface="Times New Roman"/>
                <a:sym typeface="Times New Roman"/>
              </a:rPr>
              <a:t>An Online Wallet is a software which allows a user to store, manipulate, and pay with various types of payment instruments.</a:t>
            </a:r>
            <a:endParaRPr sz="24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19100" lvl="0" indent="-342900" algn="l" rtl="0"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/>
                <a:ea typeface="Times New Roman"/>
                <a:cs typeface="Times New Roman"/>
                <a:sym typeface="Times New Roman"/>
              </a:rPr>
              <a:t>It is a kind of a prepaid account in which user store his/her money for future transaction.</a:t>
            </a:r>
            <a:endParaRPr sz="24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19100" lvl="0" indent="-342900" algn="l" rtl="0"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/>
                <a:ea typeface="Times New Roman"/>
                <a:cs typeface="Times New Roman"/>
                <a:sym typeface="Times New Roman"/>
              </a:rPr>
              <a:t>The main objective of online wallet is to make paperless transaction easier.</a:t>
            </a:r>
            <a:endParaRPr sz="24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28" descr="Digital Wallet Icon In Flat Style. Crypto Bag Vector Illustration.. Royalty  Free Cliparts, Vectors, And Stock Illustration. Image 110122266.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485918" y="116632"/>
            <a:ext cx="2143125" cy="214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8"/>
          <p:cNvPicPr preferRelativeResize="0"/>
          <p:nvPr/>
        </p:nvPicPr>
        <p:blipFill rotWithShape="1">
          <a:blip r:embed="rId4">
            <a:alphaModFix/>
          </a:blip>
          <a:srcRect b="9413"/>
          <a:stretch/>
        </p:blipFill>
        <p:spPr>
          <a:xfrm>
            <a:off x="8114197" y="1844824"/>
            <a:ext cx="3886460" cy="5092129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8"/>
          <p:cNvSpPr txBox="1">
            <a:spLocks noGrp="1"/>
          </p:cNvSpPr>
          <p:nvPr>
            <p:ph type="title"/>
          </p:nvPr>
        </p:nvSpPr>
        <p:spPr>
          <a:xfrm>
            <a:off x="3398292" y="0"/>
            <a:ext cx="3766783" cy="8904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 sz="4000"/>
              <a:t>Technology Used</a:t>
            </a:r>
            <a:endParaRPr sz="4000"/>
          </a:p>
        </p:txBody>
      </p:sp>
      <p:sp>
        <p:nvSpPr>
          <p:cNvPr id="198" name="Google Shape;198;p28"/>
          <p:cNvSpPr txBox="1">
            <a:spLocks noGrp="1"/>
          </p:cNvSpPr>
          <p:nvPr>
            <p:ph type="body" idx="1"/>
          </p:nvPr>
        </p:nvSpPr>
        <p:spPr>
          <a:xfrm>
            <a:off x="578036" y="1074996"/>
            <a:ext cx="10515600" cy="5585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Spring boot for backend development</a:t>
            </a:r>
            <a:r>
              <a:rPr lang="en-US" dirty="0" smtClean="0"/>
              <a:t>.</a:t>
            </a:r>
            <a:endParaRPr lang="en-US" dirty="0" smtClean="0"/>
          </a:p>
          <a:p>
            <a:pPr marL="228600" indent="-228600">
              <a:buSzPts val="2800"/>
            </a:pPr>
            <a:r>
              <a:rPr lang="en-US" dirty="0" smtClean="0"/>
              <a:t>Angular </a:t>
            </a:r>
            <a:r>
              <a:rPr lang="en-US" dirty="0"/>
              <a:t>for front-end Development</a:t>
            </a:r>
            <a:r>
              <a:rPr lang="en-US" dirty="0" smtClean="0"/>
              <a:t>.</a:t>
            </a:r>
            <a:endParaRPr lang="en-US" dirty="0" smtClean="0"/>
          </a:p>
          <a:p>
            <a:pPr marL="228600" indent="-228600">
              <a:buSzPts val="2800"/>
            </a:pPr>
            <a:r>
              <a:rPr lang="en-US" dirty="0"/>
              <a:t>Testing of backend is done on postman. </a:t>
            </a:r>
            <a:endParaRPr lang="en-US" dirty="0" smtClean="0"/>
          </a:p>
          <a:p>
            <a:pPr marL="228600" indent="-228600">
              <a:buSzPts val="2800"/>
            </a:pPr>
            <a:r>
              <a:rPr lang="en-US" dirty="0" smtClean="0"/>
              <a:t>The </a:t>
            </a:r>
            <a:r>
              <a:rPr lang="en-US" dirty="0"/>
              <a:t>database is fetched by Oracle database</a:t>
            </a:r>
            <a:r>
              <a:rPr lang="en-US" dirty="0" smtClean="0"/>
              <a:t>.</a:t>
            </a:r>
            <a:endParaRPr lang="en-US" dirty="0" smtClean="0">
              <a:solidFill>
                <a:srgbClr val="0C0C0C"/>
              </a:solidFill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C0C0C"/>
              </a:buClr>
              <a:buSzPts val="2800"/>
              <a:buChar char="•"/>
            </a:pPr>
            <a:r>
              <a:rPr lang="en-US" dirty="0" smtClean="0">
                <a:solidFill>
                  <a:srgbClr val="0C0C0C"/>
                </a:solidFill>
              </a:rPr>
              <a:t>Unit </a:t>
            </a:r>
            <a:r>
              <a:rPr lang="en-US" dirty="0">
                <a:solidFill>
                  <a:srgbClr val="0C0C0C"/>
                </a:solidFill>
              </a:rPr>
              <a:t>testing is done with JUnit testing </a:t>
            </a:r>
            <a:r>
              <a:rPr lang="en-US" dirty="0" smtClean="0">
                <a:solidFill>
                  <a:srgbClr val="0C0C0C"/>
                </a:solidFill>
              </a:rPr>
              <a:t>framework.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</p:txBody>
      </p:sp>
      <p:pic>
        <p:nvPicPr>
          <p:cNvPr id="199" name="Google Shape;199;p28" descr="A close up of a sign&#10;&#10;Description generated with very high confidenc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76384" y="3867551"/>
            <a:ext cx="2670425" cy="2472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8" descr="A close up of a sign&#10;&#10;Description generated with high confidence"/>
          <p:cNvPicPr preferRelativeResize="0">
            <a:picLocks noGrp="1"/>
          </p:cNvPicPr>
          <p:nvPr>
            <p:ph type="pic" idx="2"/>
          </p:nvPr>
        </p:nvPicPr>
        <p:blipFill rotWithShape="1">
          <a:blip r:embed="rId6">
            <a:alphaModFix/>
          </a:blip>
          <a:srcRect t="4462" b="4471"/>
          <a:stretch/>
        </p:blipFill>
        <p:spPr>
          <a:xfrm>
            <a:off x="4788346" y="4221088"/>
            <a:ext cx="1722300" cy="136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7341750" cy="6618158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29"/>
          <p:cNvSpPr txBox="1"/>
          <p:nvPr/>
        </p:nvSpPr>
        <p:spPr>
          <a:xfrm>
            <a:off x="7494150" y="279275"/>
            <a:ext cx="3646200" cy="47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dirty="0">
                <a:latin typeface="Calibri"/>
                <a:ea typeface="Calibri"/>
                <a:cs typeface="Calibri"/>
                <a:sym typeface="Calibri"/>
              </a:rPr>
              <a:t>USE CASE DIAGRAM</a:t>
            </a:r>
            <a:endParaRPr sz="5000" b="1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0" b="1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0" b="1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latin typeface="Calibri"/>
                <a:ea typeface="Calibri"/>
                <a:cs typeface="Calibri"/>
                <a:sym typeface="Calibri"/>
              </a:rPr>
              <a:t>Online wallet system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35049"/>
          </a:xfrm>
        </p:spPr>
        <p:txBody>
          <a:bodyPr/>
          <a:lstStyle/>
          <a:p>
            <a:pPr algn="ctr"/>
            <a:r>
              <a:rPr lang="en-IN" b="1" dirty="0" smtClean="0"/>
              <a:t>MODULE-WISE USE CASE DIAGRAM</a:t>
            </a:r>
            <a:endParaRPr lang="en-US" b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WhatsApp Image 2020-11-19 at 15.59.08 (1)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084" y="1285860"/>
            <a:ext cx="5500726" cy="5286412"/>
          </a:xfrm>
          <a:prstGeom prst="rect">
            <a:avLst/>
          </a:prstGeom>
        </p:spPr>
      </p:pic>
      <p:pic>
        <p:nvPicPr>
          <p:cNvPr id="5" name="Picture 4" descr="WhatsApp Image 2020-11-19 at 15.59.09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4562" y="1214422"/>
            <a:ext cx="5929354" cy="528641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63611"/>
          </a:xfrm>
        </p:spPr>
        <p:txBody>
          <a:bodyPr/>
          <a:lstStyle/>
          <a:p>
            <a:pPr algn="ctr"/>
            <a:r>
              <a:rPr lang="en-IN" b="1" dirty="0"/>
              <a:t>MODULE-WISE USE CASE DIAGRAM</a:t>
            </a:r>
            <a:endParaRPr lang="en-US" b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WhatsApp Image 2020-11-19 at 15.59.07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8810" y="1214422"/>
            <a:ext cx="6215106" cy="5286412"/>
          </a:xfrm>
          <a:prstGeom prst="rect">
            <a:avLst/>
          </a:prstGeom>
        </p:spPr>
      </p:pic>
      <p:pic>
        <p:nvPicPr>
          <p:cNvPr id="5" name="Picture 4" descr="WhatsApp Image 2020-11-19 at 15.59.08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646" y="1142984"/>
            <a:ext cx="5715040" cy="571501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0"/>
          <p:cNvSpPr txBox="1">
            <a:spLocks noGrp="1"/>
          </p:cNvSpPr>
          <p:nvPr>
            <p:ph type="body" idx="1"/>
          </p:nvPr>
        </p:nvSpPr>
        <p:spPr>
          <a:xfrm>
            <a:off x="8580272" y="235150"/>
            <a:ext cx="3492392" cy="37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100" b="1" dirty="0"/>
              <a:t>CLASS </a:t>
            </a:r>
            <a:r>
              <a:rPr lang="en-US" sz="5100" b="1" dirty="0" smtClean="0"/>
              <a:t>DIAGRAM</a:t>
            </a:r>
            <a:endParaRPr sz="5100" b="1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dirty="0"/>
              <a:t> (</a:t>
            </a:r>
            <a:r>
              <a:rPr lang="en-US" sz="2600" dirty="0" smtClean="0"/>
              <a:t>Entity)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600" dirty="0" smtClean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dirty="0" smtClean="0"/>
              <a:t>Online </a:t>
            </a:r>
            <a:r>
              <a:rPr lang="en-US" sz="2600" dirty="0"/>
              <a:t>W</a:t>
            </a:r>
            <a:r>
              <a:rPr lang="en-US" sz="2600" dirty="0" smtClean="0"/>
              <a:t>allet </a:t>
            </a:r>
            <a:r>
              <a:rPr lang="en-US" sz="2600" dirty="0"/>
              <a:t>S</a:t>
            </a:r>
            <a:r>
              <a:rPr lang="en-US" sz="2600" dirty="0" smtClean="0"/>
              <a:t>ystem</a:t>
            </a:r>
            <a:endParaRPr sz="2600" dirty="0"/>
          </a:p>
        </p:txBody>
      </p:sp>
      <p:pic>
        <p:nvPicPr>
          <p:cNvPr id="212" name="Google Shape;212;p30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161" y="74850"/>
            <a:ext cx="7737152" cy="6441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0"/>
          <p:cNvSpPr txBox="1">
            <a:spLocks noGrp="1"/>
          </p:cNvSpPr>
          <p:nvPr>
            <p:ph type="body" idx="1"/>
          </p:nvPr>
        </p:nvSpPr>
        <p:spPr>
          <a:xfrm>
            <a:off x="8580272" y="235150"/>
            <a:ext cx="3492392" cy="37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100" b="1" dirty="0"/>
              <a:t>CLASS </a:t>
            </a:r>
            <a:r>
              <a:rPr lang="en-US" sz="5100" b="1" dirty="0" smtClean="0"/>
              <a:t>DIAGRAM</a:t>
            </a:r>
            <a:endParaRPr sz="5100" b="1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dirty="0"/>
              <a:t> </a:t>
            </a:r>
            <a:r>
              <a:rPr lang="en-US" sz="1900" dirty="0" smtClean="0"/>
              <a:t>(</a:t>
            </a:r>
            <a:r>
              <a:rPr lang="en-US" sz="2600" dirty="0" smtClean="0"/>
              <a:t>Repository)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600" dirty="0" smtClean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dirty="0" smtClean="0"/>
              <a:t>Online </a:t>
            </a:r>
            <a:r>
              <a:rPr lang="en-US" sz="2600" dirty="0"/>
              <a:t>W</a:t>
            </a:r>
            <a:r>
              <a:rPr lang="en-US" sz="2600" dirty="0" smtClean="0"/>
              <a:t>allet </a:t>
            </a:r>
            <a:r>
              <a:rPr lang="en-US" sz="2600" dirty="0"/>
              <a:t>S</a:t>
            </a:r>
            <a:r>
              <a:rPr lang="en-US" sz="2600" dirty="0" smtClean="0"/>
              <a:t>ystem</a:t>
            </a:r>
            <a:endParaRPr sz="2600" dirty="0"/>
          </a:p>
        </p:txBody>
      </p:sp>
      <p:pic>
        <p:nvPicPr>
          <p:cNvPr id="212" name="Google Shape;212;p30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764704"/>
            <a:ext cx="7737152" cy="458517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0113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RetrospectVTI">
  <a:themeElements>
    <a:clrScheme name="Retrospect">
      <a:dk1>
        <a:srgbClr val="000000"/>
      </a:dk1>
      <a:lt1>
        <a:srgbClr val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312</TotalTime>
  <Words>656</Words>
  <Application>Microsoft Office PowerPoint</Application>
  <PresentationFormat>Widescreen</PresentationFormat>
  <Paragraphs>125</Paragraphs>
  <Slides>29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Arial</vt:lpstr>
      <vt:lpstr>Calibri</vt:lpstr>
      <vt:lpstr>Times New Roman</vt:lpstr>
      <vt:lpstr>office theme</vt:lpstr>
      <vt:lpstr>RetrospectVTI</vt:lpstr>
      <vt:lpstr>PowerPoint Presentation</vt:lpstr>
      <vt:lpstr>TEAM MEMBERS :</vt:lpstr>
      <vt:lpstr>Introduction</vt:lpstr>
      <vt:lpstr>Technology Used</vt:lpstr>
      <vt:lpstr>PowerPoint Presentation</vt:lpstr>
      <vt:lpstr>MODULE-WISE USE CASE DIAGRAM</vt:lpstr>
      <vt:lpstr>MODULE-WISE USE CASE DIAGRAM</vt:lpstr>
      <vt:lpstr>PowerPoint Presentation</vt:lpstr>
      <vt:lpstr>PowerPoint Presentation</vt:lpstr>
      <vt:lpstr>PowerPoint Presentation</vt:lpstr>
      <vt:lpstr>PowerPoint Presentation</vt:lpstr>
      <vt:lpstr>Project execution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Screenshots</vt:lpstr>
      <vt:lpstr>Screenshots</vt:lpstr>
      <vt:lpstr>Screenshots</vt:lpstr>
      <vt:lpstr>Screenshots</vt:lpstr>
      <vt:lpstr>Screenshots</vt:lpstr>
      <vt:lpstr>Screenshots</vt:lpstr>
      <vt:lpstr>Screenshots</vt:lpstr>
      <vt:lpstr>Screenshots</vt:lpstr>
      <vt:lpstr>Best Practices</vt:lpstr>
      <vt:lpstr>Learnings</vt:lpstr>
      <vt:lpstr>Thank you....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HELL</dc:creator>
  <cp:lastModifiedBy>Akshat</cp:lastModifiedBy>
  <cp:revision>19</cp:revision>
  <dcterms:modified xsi:type="dcterms:W3CDTF">2020-11-26T14:37:16Z</dcterms:modified>
</cp:coreProperties>
</file>